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0"/>
  </p:notesMasterIdLst>
  <p:sldIdLst>
    <p:sldId id="415" r:id="rId2"/>
    <p:sldId id="449" r:id="rId3"/>
    <p:sldId id="450" r:id="rId4"/>
    <p:sldId id="451" r:id="rId5"/>
    <p:sldId id="452" r:id="rId6"/>
    <p:sldId id="448" r:id="rId7"/>
    <p:sldId id="453" r:id="rId8"/>
    <p:sldId id="454"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965E"/>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0747" autoAdjust="0"/>
    <p:restoredTop sz="90793" autoAdjust="0"/>
  </p:normalViewPr>
  <p:slideViewPr>
    <p:cSldViewPr>
      <p:cViewPr varScale="1">
        <p:scale>
          <a:sx n="213" d="100"/>
          <a:sy n="213" d="100"/>
        </p:scale>
        <p:origin x="-104" y="-224"/>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8/12/16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6008AE-3493-5D48-A245-434CAFCA04E8}"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1938992"/>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a:t>
            </a:r>
            <a:r>
              <a:rPr lang="en-AU" sz="4800" dirty="0" smtClean="0">
                <a:solidFill>
                  <a:srgbClr val="FFFF66"/>
                </a:solidFill>
              </a:rPr>
              <a:t> 8:1-13</a:t>
            </a:r>
          </a:p>
          <a:p>
            <a:pPr>
              <a:spcBef>
                <a:spcPct val="50000"/>
              </a:spcBef>
            </a:pP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7"/>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dirty="0" smtClean="0">
                <a:solidFill>
                  <a:schemeClr val="bg1"/>
                </a:solidFill>
                <a:latin typeface="Times New Roman"/>
                <a:ea typeface="Cambria"/>
                <a:cs typeface="Times New Roman"/>
              </a:rPr>
              <a:t>8 </a:t>
            </a:r>
            <a:r>
              <a:rPr lang="en-AU" sz="3200" dirty="0" smtClean="0">
                <a:solidFill>
                  <a:schemeClr val="bg1"/>
                </a:solidFill>
                <a:latin typeface="Times New Roman"/>
                <a:ea typeface="Cambria"/>
                <a:cs typeface="Times New Roman"/>
              </a:rPr>
              <a:t>There is therefore now no condemnation for those who are in Christ Jesus. </a:t>
            </a:r>
            <a:r>
              <a:rPr lang="en-AU" sz="3200" b="1" baseline="30000" dirty="0" smtClean="0">
                <a:solidFill>
                  <a:schemeClr val="bg1"/>
                </a:solidFill>
                <a:latin typeface="Arial"/>
                <a:ea typeface="Cambria"/>
                <a:cs typeface="Times New Roman"/>
              </a:rPr>
              <a:t>2 </a:t>
            </a:r>
            <a:r>
              <a:rPr lang="en-AU" sz="3200" dirty="0" smtClean="0">
                <a:solidFill>
                  <a:schemeClr val="bg1"/>
                </a:solidFill>
                <a:latin typeface="Times New Roman"/>
                <a:ea typeface="Cambria"/>
                <a:cs typeface="Times New Roman"/>
              </a:rPr>
              <a:t>For the law of the Spirit of life has set you free in Christ Jesus from the law of sin and death. </a:t>
            </a:r>
            <a:r>
              <a:rPr lang="en-AU" sz="3200" b="1" baseline="30000" dirty="0" smtClean="0">
                <a:solidFill>
                  <a:schemeClr val="bg1"/>
                </a:solidFill>
                <a:latin typeface="Arial"/>
                <a:ea typeface="Cambria"/>
                <a:cs typeface="Times New Roman"/>
              </a:rPr>
              <a:t>3 </a:t>
            </a:r>
            <a:r>
              <a:rPr lang="en-AU" sz="3200" dirty="0" smtClean="0">
                <a:solidFill>
                  <a:schemeClr val="bg1"/>
                </a:solidFill>
                <a:latin typeface="Times New Roman"/>
                <a:ea typeface="Cambria"/>
                <a:cs typeface="Times New Roman"/>
              </a:rPr>
              <a:t>For God has done what the law, weakened by the flesh, could not do. By sending his own Son in the likeness of sinful flesh and for sin, he condemned sin in the flesh, </a:t>
            </a:r>
            <a:r>
              <a:rPr lang="en-AU" sz="3200" b="1" baseline="30000" dirty="0" smtClean="0">
                <a:solidFill>
                  <a:schemeClr val="bg1"/>
                </a:solidFill>
                <a:latin typeface="Arial"/>
                <a:ea typeface="Cambria"/>
                <a:cs typeface="Times New Roman"/>
              </a:rPr>
              <a:t>4 </a:t>
            </a:r>
            <a:r>
              <a:rPr lang="en-AU" sz="3200" dirty="0" smtClean="0">
                <a:solidFill>
                  <a:schemeClr val="bg1"/>
                </a:solidFill>
                <a:latin typeface="Times New Roman"/>
                <a:ea typeface="Cambria"/>
                <a:cs typeface="Times New Roman"/>
              </a:rPr>
              <a:t>in order that the righteous requirement of the law might be fulfilled in us, who walk not according to the flesh but according to the Spirit. </a:t>
            </a:r>
            <a:endParaRPr lang="en-US" sz="32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31873"/>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rgbClr val="FFFFFF"/>
                </a:solidFill>
                <a:latin typeface="Arial"/>
                <a:ea typeface="Cambria"/>
                <a:cs typeface="Times New Roman"/>
              </a:rPr>
              <a:t>5 </a:t>
            </a:r>
            <a:r>
              <a:rPr lang="en-AU" sz="3200" dirty="0" smtClean="0">
                <a:solidFill>
                  <a:srgbClr val="FFFFFF"/>
                </a:solidFill>
                <a:latin typeface="Times New Roman"/>
                <a:ea typeface="Cambria"/>
                <a:cs typeface="Times New Roman"/>
              </a:rPr>
              <a:t>For those who live according to the flesh set their minds on the things of the flesh, but those who live according to the Spirit set their minds on the things of the Spirit. </a:t>
            </a:r>
            <a:r>
              <a:rPr lang="en-AU" sz="3200" b="1" baseline="30000" dirty="0" smtClean="0">
                <a:solidFill>
                  <a:srgbClr val="FFFFFF"/>
                </a:solidFill>
                <a:latin typeface="Arial"/>
                <a:ea typeface="Cambria"/>
                <a:cs typeface="Times New Roman"/>
              </a:rPr>
              <a:t>6 </a:t>
            </a:r>
            <a:r>
              <a:rPr lang="en-AU" sz="3200" dirty="0" smtClean="0">
                <a:solidFill>
                  <a:srgbClr val="FFFFFF"/>
                </a:solidFill>
                <a:latin typeface="Times New Roman"/>
                <a:ea typeface="Cambria"/>
                <a:cs typeface="Times New Roman"/>
              </a:rPr>
              <a:t>For to set the mind on the flesh is death, but to set the mind on the Spirit is life and peace. </a:t>
            </a:r>
            <a:r>
              <a:rPr lang="en-AU" sz="3200" b="1" baseline="30000" dirty="0" smtClean="0">
                <a:solidFill>
                  <a:srgbClr val="FFFFFF"/>
                </a:solidFill>
                <a:latin typeface="Arial"/>
                <a:ea typeface="Cambria"/>
                <a:cs typeface="Times New Roman"/>
              </a:rPr>
              <a:t>7 </a:t>
            </a:r>
            <a:r>
              <a:rPr lang="en-AU" sz="3200" dirty="0" smtClean="0">
                <a:solidFill>
                  <a:srgbClr val="FFFFFF"/>
                </a:solidFill>
                <a:latin typeface="Times New Roman"/>
                <a:ea typeface="Cambria"/>
                <a:cs typeface="Times New Roman"/>
              </a:rPr>
              <a:t>For the mind that is set on the flesh is hostile to God, for it does not submit to God’s law; indeed, it cannot. </a:t>
            </a:r>
            <a:r>
              <a:rPr lang="en-AU" sz="3200" b="1" baseline="30000" dirty="0" smtClean="0">
                <a:solidFill>
                  <a:srgbClr val="FFFFFF"/>
                </a:solidFill>
                <a:latin typeface="Arial"/>
                <a:ea typeface="Cambria"/>
                <a:cs typeface="Times New Roman"/>
              </a:rPr>
              <a:t>8 </a:t>
            </a:r>
            <a:r>
              <a:rPr lang="en-AU" sz="3200" dirty="0" smtClean="0">
                <a:solidFill>
                  <a:srgbClr val="FFFFFF"/>
                </a:solidFill>
                <a:latin typeface="Times New Roman"/>
                <a:ea typeface="Cambria"/>
                <a:cs typeface="Times New Roman"/>
              </a:rPr>
              <a:t>Those who are in the flesh cannot please God.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smtClean="0">
                <a:solidFill>
                  <a:srgbClr val="FFFFFF"/>
                </a:solidFill>
                <a:latin typeface="Arial"/>
                <a:ea typeface="Cambria"/>
                <a:cs typeface="Times New Roman"/>
              </a:rPr>
              <a:t>9 </a:t>
            </a:r>
            <a:r>
              <a:rPr lang="en-AU" sz="3200" dirty="0" smtClean="0">
                <a:solidFill>
                  <a:srgbClr val="FFFFFF"/>
                </a:solidFill>
                <a:latin typeface="Times New Roman"/>
                <a:ea typeface="Cambria"/>
                <a:cs typeface="Times New Roman"/>
              </a:rPr>
              <a:t>You, however, are not in the flesh but in the Spirit, if in fact the Spirit of God dwells in you. Anyone who does not have the Spirit of Christ does not belong to him. </a:t>
            </a:r>
            <a:r>
              <a:rPr lang="en-AU" sz="3200" b="1" baseline="30000" dirty="0" smtClean="0">
                <a:solidFill>
                  <a:srgbClr val="FFFFFF"/>
                </a:solidFill>
                <a:latin typeface="Arial"/>
                <a:ea typeface="Cambria"/>
                <a:cs typeface="Times New Roman"/>
              </a:rPr>
              <a:t>10 </a:t>
            </a:r>
            <a:r>
              <a:rPr lang="en-AU" sz="3200" dirty="0" smtClean="0">
                <a:solidFill>
                  <a:srgbClr val="FFFFFF"/>
                </a:solidFill>
                <a:latin typeface="Times New Roman"/>
                <a:ea typeface="Cambria"/>
                <a:cs typeface="Times New Roman"/>
              </a:rPr>
              <a:t>But if Christ is in you, although the body is dead because of sin, the Spirit is life because of righteousness. </a:t>
            </a:r>
            <a:r>
              <a:rPr lang="en-AU" sz="3200" b="1" baseline="30000" dirty="0" smtClean="0">
                <a:solidFill>
                  <a:srgbClr val="FFFFFF"/>
                </a:solidFill>
                <a:latin typeface="Arial"/>
                <a:ea typeface="Cambria"/>
                <a:cs typeface="Times New Roman"/>
              </a:rPr>
              <a:t>11 </a:t>
            </a:r>
            <a:r>
              <a:rPr lang="en-AU" sz="3200" dirty="0" smtClean="0">
                <a:solidFill>
                  <a:srgbClr val="FFFFFF"/>
                </a:solidFill>
                <a:latin typeface="Times New Roman"/>
                <a:ea typeface="Cambria"/>
                <a:cs typeface="Times New Roman"/>
              </a:rPr>
              <a:t>If the Spirit of him who raised Jesus from the dead dwells in you, he who raised Christ Jesus from the dead will also give life to your mortal bodies through his Spirit who dwells in you.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062103"/>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rgbClr val="FFFFFF"/>
                </a:solidFill>
                <a:latin typeface="Arial"/>
                <a:ea typeface="Cambria"/>
                <a:cs typeface="Times New Roman"/>
              </a:rPr>
              <a:t>12 </a:t>
            </a:r>
            <a:r>
              <a:rPr lang="en-AU" sz="3200" dirty="0" smtClean="0">
                <a:solidFill>
                  <a:srgbClr val="FFFFFF"/>
                </a:solidFill>
                <a:latin typeface="Times New Roman"/>
                <a:ea typeface="Cambria"/>
                <a:cs typeface="Times New Roman"/>
              </a:rPr>
              <a:t>So then, brothers, we are debtors, not to the flesh, to live according to the flesh. </a:t>
            </a:r>
            <a:r>
              <a:rPr lang="en-AU" sz="3200" b="1" baseline="30000" dirty="0" smtClean="0">
                <a:solidFill>
                  <a:srgbClr val="FFFFFF"/>
                </a:solidFill>
                <a:latin typeface="Arial"/>
                <a:ea typeface="Cambria"/>
                <a:cs typeface="Times New Roman"/>
              </a:rPr>
              <a:t>13 </a:t>
            </a:r>
            <a:r>
              <a:rPr lang="en-AU" sz="3200" dirty="0" smtClean="0">
                <a:solidFill>
                  <a:srgbClr val="FFFFFF"/>
                </a:solidFill>
                <a:latin typeface="Times New Roman"/>
                <a:ea typeface="Cambria"/>
                <a:cs typeface="Times New Roman"/>
              </a:rPr>
              <a:t>For if you live according to the flesh you will die, but if by the Spirit you put to death the deeds of the body, you will live.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0" y="342900"/>
            <a:ext cx="8839200" cy="461665"/>
          </a:xfrm>
          <a:prstGeom prst="rect">
            <a:avLst/>
          </a:prstGeom>
          <a:noFill/>
        </p:spPr>
        <p:txBody>
          <a:bodyPr wrap="square" rtlCol="0">
            <a:spAutoFit/>
          </a:bodyPr>
          <a:lstStyle/>
          <a:p>
            <a:pPr algn="ctr"/>
            <a:r>
              <a:rPr lang="en-US" sz="2400" spc="120" dirty="0" smtClean="0">
                <a:solidFill>
                  <a:srgbClr val="FFFF00"/>
                </a:solidFill>
                <a:latin typeface="+mj-lt"/>
                <a:cs typeface="Cooper Black"/>
              </a:rPr>
              <a:t>To be “in Christ” = </a:t>
            </a:r>
            <a:r>
              <a:rPr lang="en-US" sz="2400" spc="120" dirty="0" smtClean="0">
                <a:solidFill>
                  <a:srgbClr val="FFFF00"/>
                </a:solidFill>
                <a:latin typeface="+mj-lt"/>
                <a:cs typeface="Cooper Black"/>
              </a:rPr>
              <a:t>freedom + responsibility</a:t>
            </a:r>
            <a:endParaRPr lang="en-US" sz="2400" spc="120" dirty="0">
              <a:solidFill>
                <a:srgbClr val="FFFF00"/>
              </a:solidFill>
              <a:latin typeface="+mj-lt"/>
              <a:cs typeface="Cooper Black"/>
            </a:endParaRPr>
          </a:p>
        </p:txBody>
      </p:sp>
      <p:sp>
        <p:nvSpPr>
          <p:cNvPr id="23" name="TextBox 22"/>
          <p:cNvSpPr txBox="1"/>
          <p:nvPr/>
        </p:nvSpPr>
        <p:spPr>
          <a:xfrm>
            <a:off x="0" y="0"/>
            <a:ext cx="9144000" cy="400110"/>
          </a:xfrm>
          <a:prstGeom prst="rect">
            <a:avLst/>
          </a:prstGeom>
          <a:noFill/>
        </p:spPr>
        <p:txBody>
          <a:bodyPr wrap="square" rtlCol="0">
            <a:spAutoFit/>
          </a:bodyPr>
          <a:lstStyle/>
          <a:p>
            <a:r>
              <a:rPr lang="en-US" sz="2000" dirty="0" smtClean="0">
                <a:solidFill>
                  <a:srgbClr val="FFFFFF"/>
                </a:solidFill>
              </a:rPr>
              <a:t>Freedoms and responsibilities </a:t>
            </a:r>
            <a:r>
              <a:rPr lang="en-US" sz="2000" dirty="0" smtClean="0">
                <a:solidFill>
                  <a:srgbClr val="FFFFFF"/>
                </a:solidFill>
              </a:rPr>
              <a:t>change, depending on our location</a:t>
            </a:r>
            <a:endParaRPr lang="en-US" sz="2000" dirty="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3"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521200" y="0"/>
            <a:ext cx="4622800" cy="5768273"/>
          </a:xfrm>
          <a:prstGeom prst="rect">
            <a:avLst/>
          </a:prstGeom>
        </p:spPr>
      </p:pic>
      <p:pic>
        <p:nvPicPr>
          <p:cNvPr id="3" name="Picture 2"/>
          <p:cNvPicPr>
            <a:picLocks noChangeAspect="1"/>
          </p:cNvPicPr>
          <p:nvPr/>
        </p:nvPicPr>
        <p:blipFill>
          <a:blip r:embed="rId3"/>
          <a:stretch>
            <a:fillRect/>
          </a:stretch>
        </p:blipFill>
        <p:spPr>
          <a:xfrm>
            <a:off x="0" y="0"/>
            <a:ext cx="4107656" cy="5715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0" y="342900"/>
            <a:ext cx="8839200" cy="461665"/>
          </a:xfrm>
          <a:prstGeom prst="rect">
            <a:avLst/>
          </a:prstGeom>
          <a:noFill/>
        </p:spPr>
        <p:txBody>
          <a:bodyPr wrap="square" rtlCol="0">
            <a:spAutoFit/>
          </a:bodyPr>
          <a:lstStyle/>
          <a:p>
            <a:pPr algn="ctr"/>
            <a:r>
              <a:rPr lang="en-US" sz="2400" spc="120" dirty="0" smtClean="0">
                <a:solidFill>
                  <a:srgbClr val="FFFF00"/>
                </a:solidFill>
                <a:latin typeface="+mj-lt"/>
                <a:cs typeface="Cooper Black"/>
              </a:rPr>
              <a:t>To be “in Christ” = </a:t>
            </a:r>
            <a:r>
              <a:rPr lang="en-US" sz="2400" spc="120" dirty="0" smtClean="0">
                <a:solidFill>
                  <a:srgbClr val="FFFF00"/>
                </a:solidFill>
                <a:latin typeface="+mj-lt"/>
                <a:cs typeface="Cooper Black"/>
              </a:rPr>
              <a:t>freedom + responsibility</a:t>
            </a:r>
            <a:endParaRPr lang="en-US" sz="2400" spc="120" dirty="0">
              <a:solidFill>
                <a:srgbClr val="FFFF00"/>
              </a:solidFill>
              <a:latin typeface="+mj-lt"/>
              <a:cs typeface="Cooper Black"/>
            </a:endParaRPr>
          </a:p>
        </p:txBody>
      </p:sp>
      <p:sp>
        <p:nvSpPr>
          <p:cNvPr id="17" name="TextBox 16"/>
          <p:cNvSpPr txBox="1"/>
          <p:nvPr/>
        </p:nvSpPr>
        <p:spPr>
          <a:xfrm>
            <a:off x="0" y="2933700"/>
            <a:ext cx="9144000" cy="1154162"/>
          </a:xfrm>
          <a:prstGeom prst="rect">
            <a:avLst/>
          </a:prstGeom>
          <a:noFill/>
        </p:spPr>
        <p:txBody>
          <a:bodyPr wrap="square" rtlCol="0">
            <a:spAutoFit/>
          </a:bodyPr>
          <a:lstStyle/>
          <a:p>
            <a:pPr marL="357188" indent="-357188">
              <a:buFont typeface="Arial"/>
              <a:buChar char="•"/>
            </a:pPr>
            <a:r>
              <a:rPr lang="en-US" sz="2300" dirty="0" smtClean="0">
                <a:solidFill>
                  <a:srgbClr val="FFFFFF"/>
                </a:solidFill>
                <a:latin typeface="Comic Sans MS"/>
                <a:cs typeface="Comic Sans MS"/>
              </a:rPr>
              <a:t>walk, not according to the flesh but according to the Spirit</a:t>
            </a:r>
          </a:p>
          <a:p>
            <a:pPr marL="357188" indent="-357188">
              <a:buFont typeface="Arial"/>
              <a:buChar char="•"/>
            </a:pPr>
            <a:r>
              <a:rPr lang="en-US" sz="2300" dirty="0" smtClean="0">
                <a:solidFill>
                  <a:srgbClr val="FFFFFF"/>
                </a:solidFill>
                <a:latin typeface="Comic Sans MS"/>
                <a:cs typeface="Comic Sans MS"/>
              </a:rPr>
              <a:t>Those who </a:t>
            </a:r>
            <a:r>
              <a:rPr lang="en-US" sz="2300" dirty="0" smtClean="0">
                <a:solidFill>
                  <a:srgbClr val="FFFFFF"/>
                </a:solidFill>
                <a:latin typeface="Comic Sans MS"/>
                <a:cs typeface="Comic Sans MS"/>
              </a:rPr>
              <a:t>live according to the Spirit, set their minds on things of the Spirit</a:t>
            </a:r>
            <a:endParaRPr lang="en-US" sz="2300" dirty="0" smtClean="0">
              <a:solidFill>
                <a:srgbClr val="FFFFFF"/>
              </a:solidFill>
              <a:latin typeface="Times New Roman"/>
              <a:cs typeface="Times New Roman"/>
            </a:endParaRPr>
          </a:p>
        </p:txBody>
      </p:sp>
      <p:sp>
        <p:nvSpPr>
          <p:cNvPr id="11" name="Rectangle 10"/>
          <p:cNvSpPr/>
          <p:nvPr/>
        </p:nvSpPr>
        <p:spPr>
          <a:xfrm>
            <a:off x="1752600" y="1714500"/>
            <a:ext cx="7391400" cy="830997"/>
          </a:xfrm>
          <a:prstGeom prst="rect">
            <a:avLst/>
          </a:prstGeom>
          <a:ln w="15875">
            <a:solidFill>
              <a:schemeClr val="bg1"/>
            </a:solidFill>
          </a:ln>
        </p:spPr>
        <p:txBody>
          <a:bodyPr wrap="square">
            <a:spAutoFit/>
          </a:bodyPr>
          <a:lstStyle/>
          <a:p>
            <a:pPr algn="ctr"/>
            <a:r>
              <a:rPr lang="en-US" sz="2400" baseline="30000" dirty="0" smtClean="0">
                <a:solidFill>
                  <a:schemeClr val="bg1"/>
                </a:solidFill>
                <a:latin typeface="Comic Sans MS"/>
                <a:cs typeface="Comic Sans MS"/>
              </a:rPr>
              <a:t>Romans 8:1  </a:t>
            </a:r>
            <a:r>
              <a:rPr lang="en-US" sz="2400" dirty="0" smtClean="0">
                <a:solidFill>
                  <a:schemeClr val="bg1"/>
                </a:solidFill>
                <a:latin typeface="Comic Sans MS"/>
                <a:cs typeface="Comic Sans MS"/>
              </a:rPr>
              <a:t>There is therefore now no condemnation for those who are in Christ </a:t>
            </a:r>
            <a:r>
              <a:rPr lang="en-US" sz="2400" dirty="0" smtClean="0">
                <a:solidFill>
                  <a:schemeClr val="bg1"/>
                </a:solidFill>
                <a:latin typeface="Comic Sans MS"/>
                <a:cs typeface="Comic Sans MS"/>
              </a:rPr>
              <a:t>Jesus.</a:t>
            </a:r>
            <a:endParaRPr lang="en-US" sz="2200" dirty="0">
              <a:solidFill>
                <a:schemeClr val="bg1"/>
              </a:solidFill>
              <a:latin typeface="Comic Sans MS"/>
              <a:cs typeface="Comic Sans MS"/>
            </a:endParaRPr>
          </a:p>
        </p:txBody>
      </p:sp>
      <p:sp>
        <p:nvSpPr>
          <p:cNvPr id="23" name="TextBox 22"/>
          <p:cNvSpPr txBox="1"/>
          <p:nvPr/>
        </p:nvSpPr>
        <p:spPr>
          <a:xfrm>
            <a:off x="0" y="0"/>
            <a:ext cx="9144000" cy="400110"/>
          </a:xfrm>
          <a:prstGeom prst="rect">
            <a:avLst/>
          </a:prstGeom>
          <a:noFill/>
        </p:spPr>
        <p:txBody>
          <a:bodyPr wrap="square" rtlCol="0">
            <a:spAutoFit/>
          </a:bodyPr>
          <a:lstStyle/>
          <a:p>
            <a:r>
              <a:rPr lang="en-US" sz="2000" dirty="0" smtClean="0">
                <a:solidFill>
                  <a:srgbClr val="FFFFFF"/>
                </a:solidFill>
              </a:rPr>
              <a:t>Freedoms and responsibilities </a:t>
            </a:r>
            <a:r>
              <a:rPr lang="en-US" sz="2000" dirty="0" smtClean="0">
                <a:solidFill>
                  <a:srgbClr val="FFFFFF"/>
                </a:solidFill>
              </a:rPr>
              <a:t>change, depending on our location</a:t>
            </a:r>
            <a:endParaRPr lang="en-US" sz="2000" dirty="0">
              <a:solidFill>
                <a:srgbClr val="FFFFFF"/>
              </a:solidFill>
            </a:endParaRPr>
          </a:p>
        </p:txBody>
      </p:sp>
      <p:sp>
        <p:nvSpPr>
          <p:cNvPr id="32" name="TextBox 31"/>
          <p:cNvSpPr txBox="1"/>
          <p:nvPr/>
        </p:nvSpPr>
        <p:spPr>
          <a:xfrm>
            <a:off x="0" y="723900"/>
            <a:ext cx="1066800" cy="369332"/>
          </a:xfrm>
          <a:prstGeom prst="rect">
            <a:avLst/>
          </a:prstGeom>
          <a:noFill/>
        </p:spPr>
        <p:txBody>
          <a:bodyPr wrap="square" rtlCol="0">
            <a:spAutoFit/>
          </a:bodyPr>
          <a:lstStyle/>
          <a:p>
            <a:r>
              <a:rPr lang="en-US" dirty="0" smtClean="0">
                <a:solidFill>
                  <a:schemeClr val="bg1"/>
                </a:solidFill>
              </a:rPr>
              <a:t>A recap:</a:t>
            </a:r>
            <a:endParaRPr lang="en-US" dirty="0">
              <a:solidFill>
                <a:schemeClr val="bg1"/>
              </a:solidFill>
            </a:endParaRPr>
          </a:p>
        </p:txBody>
      </p:sp>
      <p:sp>
        <p:nvSpPr>
          <p:cNvPr id="33" name="TextBox 32"/>
          <p:cNvSpPr txBox="1"/>
          <p:nvPr/>
        </p:nvSpPr>
        <p:spPr>
          <a:xfrm>
            <a:off x="0" y="1257300"/>
            <a:ext cx="7696200" cy="461665"/>
          </a:xfrm>
          <a:prstGeom prst="rect">
            <a:avLst/>
          </a:prstGeom>
          <a:noFill/>
        </p:spPr>
        <p:txBody>
          <a:bodyPr wrap="square" rtlCol="0">
            <a:spAutoFit/>
          </a:bodyPr>
          <a:lstStyle/>
          <a:p>
            <a:r>
              <a:rPr lang="en-US" sz="2400" dirty="0" smtClean="0">
                <a:solidFill>
                  <a:srgbClr val="FFFF00"/>
                </a:solidFill>
                <a:latin typeface="Times New Roman"/>
                <a:cs typeface="Times New Roman"/>
              </a:rPr>
              <a:t>But we still struggle to do the right thing...  </a:t>
            </a:r>
            <a:endParaRPr lang="en-US" sz="2400" dirty="0">
              <a:solidFill>
                <a:srgbClr val="FFFF00"/>
              </a:solidFill>
              <a:latin typeface="Times New Roman"/>
              <a:cs typeface="Times New Roman"/>
            </a:endParaRPr>
          </a:p>
        </p:txBody>
      </p:sp>
      <p:sp>
        <p:nvSpPr>
          <p:cNvPr id="13" name="TextBox 12"/>
          <p:cNvSpPr txBox="1"/>
          <p:nvPr/>
        </p:nvSpPr>
        <p:spPr>
          <a:xfrm>
            <a:off x="1066800" y="723900"/>
            <a:ext cx="8077200" cy="646331"/>
          </a:xfrm>
          <a:prstGeom prst="rect">
            <a:avLst/>
          </a:prstGeom>
          <a:noFill/>
        </p:spPr>
        <p:txBody>
          <a:bodyPr wrap="square" rtlCol="0">
            <a:spAutoFit/>
          </a:bodyPr>
          <a:lstStyle/>
          <a:p>
            <a:pPr marL="179388" indent="-179388">
              <a:buFont typeface="Arial"/>
              <a:buChar char="•"/>
            </a:pPr>
            <a:r>
              <a:rPr lang="en-US" dirty="0" smtClean="0">
                <a:solidFill>
                  <a:schemeClr val="bg1"/>
                </a:solidFill>
              </a:rPr>
              <a:t>All have sinned and deserve punishment.  </a:t>
            </a:r>
          </a:p>
          <a:p>
            <a:pPr marL="179388" indent="-179388">
              <a:buFont typeface="Arial"/>
              <a:buChar char="•"/>
            </a:pPr>
            <a:r>
              <a:rPr lang="en-US" dirty="0" smtClean="0">
                <a:solidFill>
                  <a:schemeClr val="bg1"/>
                </a:solidFill>
              </a:rPr>
              <a:t>Jesus </a:t>
            </a:r>
            <a:r>
              <a:rPr lang="en-US" dirty="0" smtClean="0">
                <a:solidFill>
                  <a:schemeClr val="bg1"/>
                </a:solidFill>
              </a:rPr>
              <a:t>bore our punishment, and set us free from sin and death.</a:t>
            </a:r>
            <a:endParaRPr lang="en-US" dirty="0">
              <a:solidFill>
                <a:schemeClr val="bg1"/>
              </a:solidFill>
            </a:endParaRPr>
          </a:p>
        </p:txBody>
      </p:sp>
      <p:sp>
        <p:nvSpPr>
          <p:cNvPr id="12" name="TextBox 11"/>
          <p:cNvSpPr txBox="1"/>
          <p:nvPr/>
        </p:nvSpPr>
        <p:spPr>
          <a:xfrm>
            <a:off x="5257800" y="1333500"/>
            <a:ext cx="3886200" cy="369332"/>
          </a:xfrm>
          <a:prstGeom prst="rect">
            <a:avLst/>
          </a:prstGeom>
          <a:noFill/>
          <a:ln w="25400">
            <a:noFill/>
          </a:ln>
        </p:spPr>
        <p:txBody>
          <a:bodyPr wrap="square" rtlCol="0">
            <a:spAutoFit/>
          </a:bodyPr>
          <a:lstStyle/>
          <a:p>
            <a:r>
              <a:rPr lang="en-US" dirty="0" smtClean="0">
                <a:solidFill>
                  <a:schemeClr val="bg1"/>
                </a:solidFill>
                <a:latin typeface="Times New Roman"/>
                <a:cs typeface="Times New Roman"/>
              </a:rPr>
              <a:t>Are we bound to feel constant guilt????</a:t>
            </a:r>
            <a:endParaRPr lang="en-US" i="1" dirty="0">
              <a:solidFill>
                <a:schemeClr val="bg1"/>
              </a:solidFill>
              <a:latin typeface="Times New Roman"/>
              <a:cs typeface="Times New Roman"/>
            </a:endParaRPr>
          </a:p>
        </p:txBody>
      </p:sp>
      <p:sp>
        <p:nvSpPr>
          <p:cNvPr id="14" name="TextBox 13"/>
          <p:cNvSpPr txBox="1"/>
          <p:nvPr/>
        </p:nvSpPr>
        <p:spPr>
          <a:xfrm>
            <a:off x="0" y="1866900"/>
            <a:ext cx="1905000" cy="461665"/>
          </a:xfrm>
          <a:prstGeom prst="rect">
            <a:avLst/>
          </a:prstGeom>
          <a:noFill/>
        </p:spPr>
        <p:txBody>
          <a:bodyPr wrap="square" rtlCol="0">
            <a:spAutoFit/>
          </a:bodyPr>
          <a:lstStyle/>
          <a:p>
            <a:r>
              <a:rPr lang="en-US" sz="2400" spc="120" dirty="0" smtClean="0">
                <a:solidFill>
                  <a:srgbClr val="FFFF00"/>
                </a:solidFill>
                <a:latin typeface="+mj-lt"/>
                <a:cs typeface="Cooper Black"/>
              </a:rPr>
              <a:t>Freedom!!!</a:t>
            </a:r>
            <a:endParaRPr lang="en-US" sz="2400" spc="120" dirty="0">
              <a:solidFill>
                <a:srgbClr val="FFFF00"/>
              </a:solidFill>
              <a:latin typeface="+mj-lt"/>
              <a:cs typeface="Cooper Black"/>
            </a:endParaRPr>
          </a:p>
        </p:txBody>
      </p:sp>
      <p:sp>
        <p:nvSpPr>
          <p:cNvPr id="15" name="TextBox 14"/>
          <p:cNvSpPr txBox="1"/>
          <p:nvPr/>
        </p:nvSpPr>
        <p:spPr>
          <a:xfrm>
            <a:off x="0" y="2552700"/>
            <a:ext cx="9144000" cy="461665"/>
          </a:xfrm>
          <a:prstGeom prst="rect">
            <a:avLst/>
          </a:prstGeom>
          <a:noFill/>
        </p:spPr>
        <p:txBody>
          <a:bodyPr wrap="square" rtlCol="0">
            <a:spAutoFit/>
          </a:bodyPr>
          <a:lstStyle/>
          <a:p>
            <a:pPr algn="ctr"/>
            <a:r>
              <a:rPr lang="en-US" sz="2400" spc="120" dirty="0" smtClean="0">
                <a:solidFill>
                  <a:srgbClr val="FFFF00"/>
                </a:solidFill>
                <a:latin typeface="Times New Roman"/>
                <a:cs typeface="Times New Roman"/>
              </a:rPr>
              <a:t>“in Christ” also requires:  Repentance;  Responsibility;  </a:t>
            </a:r>
            <a:r>
              <a:rPr lang="en-US" sz="2400" spc="120" dirty="0" smtClean="0">
                <a:solidFill>
                  <a:srgbClr val="FFFF00"/>
                </a:solidFill>
                <a:latin typeface="Times New Roman"/>
                <a:cs typeface="Times New Roman"/>
              </a:rPr>
              <a:t>Change</a:t>
            </a:r>
            <a:endParaRPr lang="en-US" sz="2400" spc="120" dirty="0">
              <a:solidFill>
                <a:srgbClr val="FFFF00"/>
              </a:solidFill>
              <a:latin typeface="Times New Roman"/>
              <a:cs typeface="Times New Roman"/>
            </a:endParaRPr>
          </a:p>
        </p:txBody>
      </p:sp>
      <p:sp>
        <p:nvSpPr>
          <p:cNvPr id="16" name="TextBox 15"/>
          <p:cNvSpPr txBox="1"/>
          <p:nvPr/>
        </p:nvSpPr>
        <p:spPr>
          <a:xfrm>
            <a:off x="4038600" y="3695700"/>
            <a:ext cx="5029200" cy="400110"/>
          </a:xfrm>
          <a:prstGeom prst="rect">
            <a:avLst/>
          </a:prstGeom>
          <a:noFill/>
          <a:ln w="19050">
            <a:solidFill>
              <a:srgbClr val="FFFF00"/>
            </a:solidFill>
          </a:ln>
        </p:spPr>
        <p:txBody>
          <a:bodyPr wrap="square" rtlCol="0">
            <a:spAutoFit/>
          </a:bodyPr>
          <a:lstStyle/>
          <a:p>
            <a:pPr marL="179388" indent="-179388"/>
            <a:r>
              <a:rPr lang="en-US" sz="2000" dirty="0" smtClean="0">
                <a:solidFill>
                  <a:srgbClr val="FFFF00"/>
                </a:solidFill>
                <a:latin typeface="Times New Roman"/>
                <a:cs typeface="Times New Roman"/>
              </a:rPr>
              <a:t>to be “in Christ”, means that Christ is in us.  </a:t>
            </a:r>
            <a:endParaRPr lang="en-US" sz="2000" dirty="0">
              <a:solidFill>
                <a:srgbClr val="FFFF00"/>
              </a:solidFill>
              <a:latin typeface="Times New Roman"/>
              <a:cs typeface="Times New Roman"/>
            </a:endParaRPr>
          </a:p>
        </p:txBody>
      </p:sp>
      <p:sp>
        <p:nvSpPr>
          <p:cNvPr id="19" name="TextBox 18"/>
          <p:cNvSpPr txBox="1"/>
          <p:nvPr/>
        </p:nvSpPr>
        <p:spPr>
          <a:xfrm>
            <a:off x="0" y="4699337"/>
            <a:ext cx="9144000" cy="1015663"/>
          </a:xfrm>
          <a:prstGeom prst="rect">
            <a:avLst/>
          </a:prstGeom>
          <a:noFill/>
        </p:spPr>
        <p:txBody>
          <a:bodyPr wrap="square" rtlCol="0">
            <a:spAutoFit/>
          </a:bodyPr>
          <a:lstStyle/>
          <a:p>
            <a:pPr marL="342900" indent="-342900">
              <a:buFont typeface="+mj-lt"/>
              <a:buAutoNum type="arabicPeriod"/>
            </a:pPr>
            <a:r>
              <a:rPr lang="en-US" sz="2000" dirty="0" smtClean="0">
                <a:solidFill>
                  <a:srgbClr val="FFFF00"/>
                </a:solidFill>
              </a:rPr>
              <a:t>Relationship</a:t>
            </a:r>
            <a:r>
              <a:rPr lang="en-US" dirty="0" smtClean="0">
                <a:solidFill>
                  <a:srgbClr val="FFFF00"/>
                </a:solidFill>
              </a:rPr>
              <a:t>:  We cannot walk by the Spirit if we have no relationship with God</a:t>
            </a:r>
          </a:p>
          <a:p>
            <a:pPr marL="342900" indent="-342900">
              <a:buFont typeface="+mj-lt"/>
              <a:buAutoNum type="arabicPeriod"/>
            </a:pPr>
            <a:r>
              <a:rPr lang="en-US" sz="2000" dirty="0" smtClean="0">
                <a:solidFill>
                  <a:srgbClr val="FFFF00"/>
                </a:solidFill>
              </a:rPr>
              <a:t>Jesus is Lord</a:t>
            </a:r>
            <a:r>
              <a:rPr lang="en-US" dirty="0" smtClean="0">
                <a:solidFill>
                  <a:srgbClr val="FFFF00"/>
                </a:solidFill>
              </a:rPr>
              <a:t>:  As grateful children, we bow our knee in submission to His will</a:t>
            </a:r>
          </a:p>
          <a:p>
            <a:pPr marL="342900" indent="-342900">
              <a:buFont typeface="+mj-lt"/>
              <a:buAutoNum type="arabicPeriod"/>
            </a:pPr>
            <a:r>
              <a:rPr lang="en-US" sz="2000" dirty="0" smtClean="0">
                <a:solidFill>
                  <a:srgbClr val="FFFF00"/>
                </a:solidFill>
              </a:rPr>
              <a:t>Obedience</a:t>
            </a:r>
            <a:r>
              <a:rPr lang="en-US" dirty="0" smtClean="0">
                <a:solidFill>
                  <a:srgbClr val="FFFF00"/>
                </a:solidFill>
              </a:rPr>
              <a:t>:  Set our mind on things of the Spirit...  and obedient actions will follow</a:t>
            </a:r>
          </a:p>
        </p:txBody>
      </p:sp>
      <p:sp>
        <p:nvSpPr>
          <p:cNvPr id="24" name="TextBox 23"/>
          <p:cNvSpPr txBox="1"/>
          <p:nvPr/>
        </p:nvSpPr>
        <p:spPr>
          <a:xfrm>
            <a:off x="0" y="4000500"/>
            <a:ext cx="9144000" cy="830997"/>
          </a:xfrm>
          <a:prstGeom prst="rect">
            <a:avLst/>
          </a:prstGeom>
          <a:noFill/>
        </p:spPr>
        <p:txBody>
          <a:bodyPr wrap="square" rtlCol="0">
            <a:spAutoFit/>
          </a:bodyPr>
          <a:lstStyle/>
          <a:p>
            <a:r>
              <a:rPr lang="en-US" sz="2400" dirty="0" smtClean="0">
                <a:solidFill>
                  <a:srgbClr val="FFFFFF"/>
                </a:solidFill>
                <a:latin typeface="Times New Roman"/>
                <a:cs typeface="Times New Roman"/>
              </a:rPr>
              <a:t>A renewal of the mind:  setting our minds on the things of the Spirit.  Involves a submission to God’s law (verse 7)</a:t>
            </a:r>
            <a:endParaRPr lang="en-US" sz="2400" dirty="0">
              <a:solidFill>
                <a:srgbClr val="FFFFFF"/>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1" grpId="0" animBg="1"/>
      <p:bldP spid="12" grpId="0"/>
      <p:bldP spid="14" grpId="0"/>
      <p:bldP spid="15" grpId="0"/>
      <p:bldP spid="16" grpId="0" animBg="1"/>
      <p:bldP spid="19" grpId="0" build="p"/>
      <p:bldP spid="2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31264</TotalTime>
  <Words>627</Words>
  <Application>Microsoft Macintosh PowerPoint</Application>
  <PresentationFormat>On-screen Show (16:10)</PresentationFormat>
  <Paragraphs>25</Paragraphs>
  <Slides>8</Slides>
  <Notes>1</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Default Design</vt:lpstr>
      <vt:lpstr>Slide 1</vt:lpstr>
      <vt:lpstr>Slide 2</vt:lpstr>
      <vt:lpstr>Slide 3</vt:lpstr>
      <vt:lpstr>Slide 4</vt:lpstr>
      <vt:lpstr>Slide 5</vt:lpstr>
      <vt:lpstr>Slide 6</vt:lpstr>
      <vt:lpstr>Slide 7</vt:lpstr>
      <vt:lpstr>Slide 8</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293</cp:revision>
  <cp:lastPrinted>2016-08-12T01:16:32Z</cp:lastPrinted>
  <dcterms:created xsi:type="dcterms:W3CDTF">2016-08-11T23:00:07Z</dcterms:created>
  <dcterms:modified xsi:type="dcterms:W3CDTF">2016-08-12T01:24:03Z</dcterms:modified>
</cp:coreProperties>
</file>